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Source Serif 4 Semi Bold"/>
      <p:regular r:id="rId17"/>
    </p:embeddedFont>
    <p:embeddedFont>
      <p:font typeface="Source Serif 4 Semi Bold"/>
      <p:regular r:id="rId18"/>
    </p:embeddedFont>
    <p:embeddedFont>
      <p:font typeface="Source Serif 4 Semi Bold"/>
      <p:regular r:id="rId19"/>
    </p:embeddedFont>
    <p:embeddedFont>
      <p:font typeface="Source Serif 4 Semi Bold"/>
      <p:regular r:id="rId20"/>
    </p:embeddedFont>
    <p:embeddedFont>
      <p:font typeface="Source Sans 3"/>
      <p:regular r:id="rId21"/>
    </p:embeddedFont>
    <p:embeddedFont>
      <p:font typeface="Source Sans 3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slideLayout" Target="../slideLayouts/slideLayout11.xml"/><Relationship Id="rId4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svg"/><Relationship Id="rId3" Type="http://schemas.openxmlformats.org/officeDocument/2006/relationships/image" Target="../media/image-2-3.png"/><Relationship Id="rId4" Type="http://schemas.openxmlformats.org/officeDocument/2006/relationships/image" Target="../media/image-2-4.svg"/><Relationship Id="rId5" Type="http://schemas.openxmlformats.org/officeDocument/2006/relationships/image" Target="../media/image-2-5.png"/><Relationship Id="rId6" Type="http://schemas.openxmlformats.org/officeDocument/2006/relationships/image" Target="../media/image-2-6.svg"/><Relationship Id="rId7" Type="http://schemas.openxmlformats.org/officeDocument/2006/relationships/slideLayout" Target="../slideLayouts/slideLayout3.xml"/><Relationship Id="rId8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slideLayout" Target="../slideLayouts/slideLayout9.xml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2848213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Amazon Product Sales &amp; Sentiment Analysis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4615220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Transforming e-commerce data into actionable business intelligence to identify key drivers of customer satisfaction and pricing strategies.</a:t>
            </a:r>
            <a:endParaRPr lang="en-US" sz="18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14149" y="639723"/>
            <a:ext cx="10651569" cy="547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300"/>
              </a:lnSpc>
              <a:buNone/>
            </a:pPr>
            <a:r>
              <a:rPr lang="en-US" sz="340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Power BI Dashboard: Discount &amp; Category Insights</a:t>
            </a:r>
            <a:endParaRPr lang="en-US" sz="34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4149" y="1780461"/>
            <a:ext cx="8252698" cy="4358283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2717363" y="6169223"/>
            <a:ext cx="232529" cy="232529"/>
          </a:xfrm>
          <a:prstGeom prst="roundRect">
            <a:avLst>
              <a:gd name="adj" fmla="val 7865"/>
            </a:avLst>
          </a:prstGeom>
          <a:solidFill>
            <a:srgbClr val="350B41"/>
          </a:solidFill>
          <a:ln/>
        </p:spPr>
      </p:sp>
      <p:sp>
        <p:nvSpPr>
          <p:cNvPr id="5" name="Text 2"/>
          <p:cNvSpPr/>
          <p:nvPr/>
        </p:nvSpPr>
        <p:spPr>
          <a:xfrm>
            <a:off x="3010853" y="6169223"/>
            <a:ext cx="452557" cy="2326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8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High</a:t>
            </a:r>
            <a:endParaRPr lang="en-US" sz="1800" dirty="0"/>
          </a:p>
        </p:txBody>
      </p:sp>
      <p:sp>
        <p:nvSpPr>
          <p:cNvPr id="6" name="Shape 3"/>
          <p:cNvSpPr/>
          <p:nvPr/>
        </p:nvSpPr>
        <p:spPr>
          <a:xfrm>
            <a:off x="4398645" y="6169223"/>
            <a:ext cx="232529" cy="232529"/>
          </a:xfrm>
          <a:prstGeom prst="roundRect">
            <a:avLst>
              <a:gd name="adj" fmla="val 7865"/>
            </a:avLst>
          </a:prstGeom>
          <a:solidFill>
            <a:srgbClr val="8D1EAC"/>
          </a:solidFill>
          <a:ln/>
        </p:spPr>
      </p:sp>
      <p:sp>
        <p:nvSpPr>
          <p:cNvPr id="7" name="Text 4"/>
          <p:cNvSpPr/>
          <p:nvPr/>
        </p:nvSpPr>
        <p:spPr>
          <a:xfrm>
            <a:off x="4692134" y="6169223"/>
            <a:ext cx="789980" cy="2326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8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Medium</a:t>
            </a:r>
            <a:endParaRPr lang="en-US" sz="1800" dirty="0"/>
          </a:p>
        </p:txBody>
      </p:sp>
      <p:sp>
        <p:nvSpPr>
          <p:cNvPr id="8" name="Shape 5"/>
          <p:cNvSpPr/>
          <p:nvPr/>
        </p:nvSpPr>
        <p:spPr>
          <a:xfrm>
            <a:off x="6417469" y="6169223"/>
            <a:ext cx="232529" cy="232529"/>
          </a:xfrm>
          <a:prstGeom prst="roundRect">
            <a:avLst>
              <a:gd name="adj" fmla="val 7865"/>
            </a:avLst>
          </a:prstGeom>
          <a:solidFill>
            <a:srgbClr val="C864E4"/>
          </a:solidFill>
          <a:ln/>
        </p:spPr>
      </p:sp>
      <p:sp>
        <p:nvSpPr>
          <p:cNvPr id="9" name="Text 6"/>
          <p:cNvSpPr/>
          <p:nvPr/>
        </p:nvSpPr>
        <p:spPr>
          <a:xfrm>
            <a:off x="6710958" y="6169223"/>
            <a:ext cx="402550" cy="2326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8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Low</a:t>
            </a:r>
            <a:endParaRPr lang="en-US" sz="1800" dirty="0"/>
          </a:p>
        </p:txBody>
      </p:sp>
      <p:sp>
        <p:nvSpPr>
          <p:cNvPr id="10" name="Text 7"/>
          <p:cNvSpPr/>
          <p:nvPr/>
        </p:nvSpPr>
        <p:spPr>
          <a:xfrm>
            <a:off x="814149" y="6656189"/>
            <a:ext cx="8252698" cy="7339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8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Discount Level Distribution shows nearly half of products are in the "High" discount bracket.</a:t>
            </a:r>
            <a:endParaRPr lang="en-US" sz="1800" dirty="0"/>
          </a:p>
        </p:txBody>
      </p:sp>
      <p:pic>
        <p:nvPicPr>
          <p:cNvPr id="11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1919" y="2736771"/>
            <a:ext cx="4181832" cy="2341721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9641919" y="5332809"/>
            <a:ext cx="4181832" cy="11008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80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The Category Leaderboard highlights Electronics and Computers &amp; Accessories as dominant product categories.</a:t>
            </a:r>
            <a:endParaRPr lang="en-US" sz="18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445306"/>
            <a:ext cx="4505920" cy="563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00"/>
              </a:lnSpc>
              <a:buNone/>
            </a:pPr>
            <a:r>
              <a:rPr lang="en-US" sz="350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Project Overview</a:t>
            </a:r>
            <a:endParaRPr lang="en-US" sz="3500" dirty="0"/>
          </a:p>
        </p:txBody>
      </p:sp>
      <p:sp>
        <p:nvSpPr>
          <p:cNvPr id="3" name="Text 1"/>
          <p:cNvSpPr/>
          <p:nvPr/>
        </p:nvSpPr>
        <p:spPr>
          <a:xfrm>
            <a:off x="837724" y="3487341"/>
            <a:ext cx="1295495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This project analyzes Amazon product performance across categories, focusing on the relationship between discounts, ratings, and popularity. We leverage Python, SQL, and Power BI to deliver insights.</a:t>
            </a:r>
            <a:endParaRPr lang="en-US" sz="18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837724" y="4522589"/>
            <a:ext cx="598408" cy="598408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735336" y="4522589"/>
            <a:ext cx="2986326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Performance Analysis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735336" y="5018127"/>
            <a:ext cx="322123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Identify key drivers of product success.</a:t>
            </a:r>
            <a:endParaRPr lang="en-US" sz="185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55776" y="4522589"/>
            <a:ext cx="598408" cy="59840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6153388" y="4522589"/>
            <a:ext cx="2990612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Customer Satisfaction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6153388" y="5018127"/>
            <a:ext cx="322123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Understand factors influencing positive feedback.</a:t>
            </a:r>
            <a:endParaRPr lang="en-US" sz="185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673828" y="4522589"/>
            <a:ext cx="598408" cy="598408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0571440" y="452258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Pricing Strategies</a:t>
            </a:r>
            <a:endParaRPr lang="en-US" sz="2200" dirty="0"/>
          </a:p>
        </p:txBody>
      </p:sp>
      <p:sp>
        <p:nvSpPr>
          <p:cNvPr id="12" name="Text 7"/>
          <p:cNvSpPr/>
          <p:nvPr/>
        </p:nvSpPr>
        <p:spPr>
          <a:xfrm>
            <a:off x="10571440" y="5018127"/>
            <a:ext cx="322123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Examine the impact of discounts on popularity.</a:t>
            </a: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503998"/>
            <a:ext cx="4505920" cy="563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00"/>
              </a:lnSpc>
              <a:buNone/>
            </a:pPr>
            <a:r>
              <a:rPr lang="en-US" sz="350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Dataset Summary</a:t>
            </a:r>
            <a:endParaRPr lang="en-US" sz="3500" dirty="0"/>
          </a:p>
        </p:txBody>
      </p:sp>
      <p:sp>
        <p:nvSpPr>
          <p:cNvPr id="3" name="Text 1"/>
          <p:cNvSpPr/>
          <p:nvPr/>
        </p:nvSpPr>
        <p:spPr>
          <a:xfrm>
            <a:off x="837724" y="2546033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Our dataset details Amazon products, capturing essential attributes for comprehensive analysis.</a:t>
            </a:r>
            <a:endParaRPr lang="en-US" sz="1850" dirty="0"/>
          </a:p>
        </p:txBody>
      </p:sp>
      <p:sp>
        <p:nvSpPr>
          <p:cNvPr id="4" name="Shape 2"/>
          <p:cNvSpPr/>
          <p:nvPr/>
        </p:nvSpPr>
        <p:spPr>
          <a:xfrm>
            <a:off x="837724" y="3198257"/>
            <a:ext cx="6357818" cy="1441013"/>
          </a:xfrm>
          <a:prstGeom prst="roundRect">
            <a:avLst>
              <a:gd name="adj" fmla="val 10153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D6BADD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807244" y="3198257"/>
            <a:ext cx="121920" cy="1441013"/>
          </a:xfrm>
          <a:prstGeom prst="roundRect">
            <a:avLst>
              <a:gd name="adj" fmla="val 82464"/>
            </a:avLst>
          </a:prstGeom>
          <a:solidFill>
            <a:srgbClr val="BE49DF"/>
          </a:solidFill>
          <a:ln/>
        </p:spPr>
      </p:sp>
      <p:sp>
        <p:nvSpPr>
          <p:cNvPr id="6" name="Text 4"/>
          <p:cNvSpPr/>
          <p:nvPr/>
        </p:nvSpPr>
        <p:spPr>
          <a:xfrm>
            <a:off x="1198959" y="3468052"/>
            <a:ext cx="3015139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Product Identification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1198959" y="3963591"/>
            <a:ext cx="5726787" cy="4058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product_id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, 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product_name</a:t>
            </a:r>
            <a:endParaRPr lang="en-US" sz="1850" dirty="0"/>
          </a:p>
        </p:txBody>
      </p:sp>
      <p:sp>
        <p:nvSpPr>
          <p:cNvPr id="8" name="Shape 6"/>
          <p:cNvSpPr/>
          <p:nvPr/>
        </p:nvSpPr>
        <p:spPr>
          <a:xfrm>
            <a:off x="7434858" y="3198257"/>
            <a:ext cx="6357818" cy="1441013"/>
          </a:xfrm>
          <a:prstGeom prst="roundRect">
            <a:avLst>
              <a:gd name="adj" fmla="val 10153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D6BADD"/>
            </a:solidFill>
            <a:prstDash val="solid"/>
          </a:ln>
        </p:spPr>
      </p:sp>
      <p:sp>
        <p:nvSpPr>
          <p:cNvPr id="9" name="Shape 7"/>
          <p:cNvSpPr/>
          <p:nvPr/>
        </p:nvSpPr>
        <p:spPr>
          <a:xfrm>
            <a:off x="7404378" y="3198257"/>
            <a:ext cx="121920" cy="1441013"/>
          </a:xfrm>
          <a:prstGeom prst="roundRect">
            <a:avLst>
              <a:gd name="adj" fmla="val 82464"/>
            </a:avLst>
          </a:prstGeom>
          <a:solidFill>
            <a:srgbClr val="BE49DF"/>
          </a:solidFill>
          <a:ln/>
        </p:spPr>
      </p:sp>
      <p:sp>
        <p:nvSpPr>
          <p:cNvPr id="10" name="Text 8"/>
          <p:cNvSpPr/>
          <p:nvPr/>
        </p:nvSpPr>
        <p:spPr>
          <a:xfrm>
            <a:off x="7796093" y="346805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Categorization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7796093" y="3963591"/>
            <a:ext cx="5726787" cy="4058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category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, 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main_category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, 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product_type</a:t>
            </a:r>
            <a:endParaRPr lang="en-US" sz="1850" dirty="0"/>
          </a:p>
        </p:txBody>
      </p:sp>
      <p:sp>
        <p:nvSpPr>
          <p:cNvPr id="12" name="Shape 10"/>
          <p:cNvSpPr/>
          <p:nvPr/>
        </p:nvSpPr>
        <p:spPr>
          <a:xfrm>
            <a:off x="837724" y="4878586"/>
            <a:ext cx="6357818" cy="1846898"/>
          </a:xfrm>
          <a:prstGeom prst="roundRect">
            <a:avLst>
              <a:gd name="adj" fmla="val 7922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D6BADD"/>
            </a:solidFill>
            <a:prstDash val="solid"/>
          </a:ln>
        </p:spPr>
      </p:sp>
      <p:sp>
        <p:nvSpPr>
          <p:cNvPr id="13" name="Shape 11"/>
          <p:cNvSpPr/>
          <p:nvPr/>
        </p:nvSpPr>
        <p:spPr>
          <a:xfrm>
            <a:off x="807244" y="4878586"/>
            <a:ext cx="121920" cy="1846898"/>
          </a:xfrm>
          <a:prstGeom prst="roundRect">
            <a:avLst>
              <a:gd name="adj" fmla="val 82464"/>
            </a:avLst>
          </a:prstGeom>
          <a:solidFill>
            <a:srgbClr val="BE49DF"/>
          </a:solidFill>
          <a:ln/>
        </p:spPr>
      </p:sp>
      <p:sp>
        <p:nvSpPr>
          <p:cNvPr id="14" name="Text 12"/>
          <p:cNvSpPr/>
          <p:nvPr/>
        </p:nvSpPr>
        <p:spPr>
          <a:xfrm>
            <a:off x="1198959" y="514838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Pricing Metrics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1198959" y="5643920"/>
            <a:ext cx="5726787" cy="8117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actual_price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, 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discounted_price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, 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discount_percentage</a:t>
            </a:r>
            <a:endParaRPr lang="en-US" sz="1850" dirty="0"/>
          </a:p>
        </p:txBody>
      </p:sp>
      <p:sp>
        <p:nvSpPr>
          <p:cNvPr id="16" name="Shape 14"/>
          <p:cNvSpPr/>
          <p:nvPr/>
        </p:nvSpPr>
        <p:spPr>
          <a:xfrm>
            <a:off x="7434858" y="4878586"/>
            <a:ext cx="6357818" cy="1846898"/>
          </a:xfrm>
          <a:prstGeom prst="roundRect">
            <a:avLst>
              <a:gd name="adj" fmla="val 7922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D6BADD"/>
            </a:solidFill>
            <a:prstDash val="solid"/>
          </a:ln>
        </p:spPr>
      </p:sp>
      <p:sp>
        <p:nvSpPr>
          <p:cNvPr id="17" name="Shape 15"/>
          <p:cNvSpPr/>
          <p:nvPr/>
        </p:nvSpPr>
        <p:spPr>
          <a:xfrm>
            <a:off x="7404378" y="4878586"/>
            <a:ext cx="121920" cy="1846898"/>
          </a:xfrm>
          <a:prstGeom prst="roundRect">
            <a:avLst>
              <a:gd name="adj" fmla="val 82464"/>
            </a:avLst>
          </a:prstGeom>
          <a:solidFill>
            <a:srgbClr val="BE49DF"/>
          </a:solidFill>
          <a:ln/>
        </p:spPr>
      </p:sp>
      <p:sp>
        <p:nvSpPr>
          <p:cNvPr id="18" name="Text 16"/>
          <p:cNvSpPr/>
          <p:nvPr/>
        </p:nvSpPr>
        <p:spPr>
          <a:xfrm>
            <a:off x="7796093" y="514838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Customer Feedback</a:t>
            </a:r>
            <a:endParaRPr lang="en-US" sz="2200" dirty="0"/>
          </a:p>
        </p:txBody>
      </p:sp>
      <p:sp>
        <p:nvSpPr>
          <p:cNvPr id="19" name="Text 17"/>
          <p:cNvSpPr/>
          <p:nvPr/>
        </p:nvSpPr>
        <p:spPr>
          <a:xfrm>
            <a:off x="7796093" y="5643920"/>
            <a:ext cx="5726787" cy="4058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rating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, 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rating_count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(proxy for sales)</a:t>
            </a:r>
            <a:endParaRPr lang="en-US" sz="18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6880" y="856893"/>
            <a:ext cx="6485930" cy="4751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700"/>
              </a:lnSpc>
              <a:buNone/>
            </a:pPr>
            <a:r>
              <a:rPr lang="en-US" sz="295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Exploratory Data Analysis (Python)</a:t>
            </a:r>
            <a:endParaRPr lang="en-US" sz="2950" dirty="0"/>
          </a:p>
        </p:txBody>
      </p:sp>
      <p:sp>
        <p:nvSpPr>
          <p:cNvPr id="3" name="Text 1"/>
          <p:cNvSpPr/>
          <p:nvPr/>
        </p:nvSpPr>
        <p:spPr>
          <a:xfrm>
            <a:off x="756880" y="1672828"/>
            <a:ext cx="13116639" cy="2977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Initial data processing in Jupyter Notebook for cleaning and preparation.</a:t>
            </a:r>
            <a:endParaRPr lang="en-US" sz="1550" dirty="0"/>
          </a:p>
        </p:txBody>
      </p:sp>
      <p:sp>
        <p:nvSpPr>
          <p:cNvPr id="4" name="Shape 2"/>
          <p:cNvSpPr/>
          <p:nvPr/>
        </p:nvSpPr>
        <p:spPr>
          <a:xfrm>
            <a:off x="756880" y="2162294"/>
            <a:ext cx="454343" cy="454343"/>
          </a:xfrm>
          <a:prstGeom prst="roundRect">
            <a:avLst>
              <a:gd name="adj" fmla="val 18671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841534" y="2211288"/>
            <a:ext cx="285036" cy="3563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1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381601" y="2231708"/>
            <a:ext cx="2376130" cy="2970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Data Cleaning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1381601" y="2630924"/>
            <a:ext cx="12491918" cy="2977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Handled missing values and corrected data types for consistency.</a:t>
            </a:r>
            <a:endParaRPr lang="en-US" sz="1550" dirty="0"/>
          </a:p>
        </p:txBody>
      </p:sp>
      <p:sp>
        <p:nvSpPr>
          <p:cNvPr id="8" name="Shape 6"/>
          <p:cNvSpPr/>
          <p:nvPr/>
        </p:nvSpPr>
        <p:spPr>
          <a:xfrm>
            <a:off x="756880" y="3269456"/>
            <a:ext cx="454343" cy="454343"/>
          </a:xfrm>
          <a:prstGeom prst="roundRect">
            <a:avLst>
              <a:gd name="adj" fmla="val 18671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841534" y="3318450"/>
            <a:ext cx="285036" cy="3563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2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1381601" y="3338870"/>
            <a:ext cx="2437328" cy="2970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Data Type Correction</a:t>
            </a:r>
            <a:endParaRPr lang="en-US" sz="1850" dirty="0"/>
          </a:p>
        </p:txBody>
      </p:sp>
      <p:sp>
        <p:nvSpPr>
          <p:cNvPr id="11" name="Text 9"/>
          <p:cNvSpPr/>
          <p:nvPr/>
        </p:nvSpPr>
        <p:spPr>
          <a:xfrm>
            <a:off x="1381601" y="3738086"/>
            <a:ext cx="12491918" cy="2977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Converted pricing and rating columns to numeric formats, handling special characters.</a:t>
            </a:r>
            <a:endParaRPr lang="en-US" sz="1550" dirty="0"/>
          </a:p>
        </p:txBody>
      </p:sp>
      <p:sp>
        <p:nvSpPr>
          <p:cNvPr id="12" name="Shape 10"/>
          <p:cNvSpPr/>
          <p:nvPr/>
        </p:nvSpPr>
        <p:spPr>
          <a:xfrm>
            <a:off x="756880" y="4376618"/>
            <a:ext cx="454343" cy="454343"/>
          </a:xfrm>
          <a:prstGeom prst="roundRect">
            <a:avLst>
              <a:gd name="adj" fmla="val 18671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841534" y="4425613"/>
            <a:ext cx="285036" cy="3563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3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1381601" y="4446032"/>
            <a:ext cx="2376130" cy="2970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Categorical Mapping</a:t>
            </a:r>
            <a:endParaRPr lang="en-US" sz="1850" dirty="0"/>
          </a:p>
        </p:txBody>
      </p:sp>
      <p:sp>
        <p:nvSpPr>
          <p:cNvPr id="15" name="Text 13"/>
          <p:cNvSpPr/>
          <p:nvPr/>
        </p:nvSpPr>
        <p:spPr>
          <a:xfrm>
            <a:off x="1381601" y="4845248"/>
            <a:ext cx="12491918" cy="313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Extracted </a:t>
            </a:r>
            <a:pPr algn="l" indent="0" marL="0">
              <a:lnSpc>
                <a:spcPts val="2300"/>
              </a:lnSpc>
              <a:buNone/>
            </a:pPr>
            <a:r>
              <a:rPr lang="en-US" sz="155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main_category</a:t>
            </a:r>
            <a:pPr algn="l" indent="0" marL="0">
              <a:lnSpc>
                <a:spcPts val="23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and </a:t>
            </a:r>
            <a:pPr algn="l" indent="0" marL="0">
              <a:lnSpc>
                <a:spcPts val="2300"/>
              </a:lnSpc>
              <a:buNone/>
            </a:pPr>
            <a:r>
              <a:rPr lang="en-US" sz="155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product_type</a:t>
            </a:r>
            <a:pPr algn="l" indent="0" marL="0">
              <a:lnSpc>
                <a:spcPts val="23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for simplified analysis.</a:t>
            </a:r>
            <a:endParaRPr lang="en-US" sz="1550" dirty="0"/>
          </a:p>
        </p:txBody>
      </p:sp>
      <p:sp>
        <p:nvSpPr>
          <p:cNvPr id="16" name="Shape 14"/>
          <p:cNvSpPr/>
          <p:nvPr/>
        </p:nvSpPr>
        <p:spPr>
          <a:xfrm>
            <a:off x="756880" y="5499021"/>
            <a:ext cx="454343" cy="454343"/>
          </a:xfrm>
          <a:prstGeom prst="roundRect">
            <a:avLst>
              <a:gd name="adj" fmla="val 18671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17" name="Text 15"/>
          <p:cNvSpPr/>
          <p:nvPr/>
        </p:nvSpPr>
        <p:spPr>
          <a:xfrm>
            <a:off x="841534" y="5548015"/>
            <a:ext cx="285036" cy="3563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4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1381601" y="5568434"/>
            <a:ext cx="2376130" cy="2970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Discount Tiers</a:t>
            </a:r>
            <a:endParaRPr lang="en-US" sz="1850" dirty="0"/>
          </a:p>
        </p:txBody>
      </p:sp>
      <p:sp>
        <p:nvSpPr>
          <p:cNvPr id="19" name="Text 17"/>
          <p:cNvSpPr/>
          <p:nvPr/>
        </p:nvSpPr>
        <p:spPr>
          <a:xfrm>
            <a:off x="1381601" y="5967651"/>
            <a:ext cx="12491918" cy="2977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Binned products into "High," "Medium," and "Low" discount brackets.</a:t>
            </a:r>
            <a:endParaRPr lang="en-US" sz="1550" dirty="0"/>
          </a:p>
        </p:txBody>
      </p:sp>
      <p:sp>
        <p:nvSpPr>
          <p:cNvPr id="20" name="Shape 18"/>
          <p:cNvSpPr/>
          <p:nvPr/>
        </p:nvSpPr>
        <p:spPr>
          <a:xfrm>
            <a:off x="756880" y="6606183"/>
            <a:ext cx="454343" cy="454343"/>
          </a:xfrm>
          <a:prstGeom prst="roundRect">
            <a:avLst>
              <a:gd name="adj" fmla="val 18671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21" name="Text 19"/>
          <p:cNvSpPr/>
          <p:nvPr/>
        </p:nvSpPr>
        <p:spPr>
          <a:xfrm>
            <a:off x="841534" y="6655177"/>
            <a:ext cx="285036" cy="3563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5</a:t>
            </a:r>
            <a:endParaRPr lang="en-US" sz="2200" dirty="0"/>
          </a:p>
        </p:txBody>
      </p:sp>
      <p:sp>
        <p:nvSpPr>
          <p:cNvPr id="22" name="Text 20"/>
          <p:cNvSpPr/>
          <p:nvPr/>
        </p:nvSpPr>
        <p:spPr>
          <a:xfrm>
            <a:off x="1381601" y="6675596"/>
            <a:ext cx="2376130" cy="2970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Database Ingestion</a:t>
            </a:r>
            <a:endParaRPr lang="en-US" sz="1850" dirty="0"/>
          </a:p>
        </p:txBody>
      </p:sp>
      <p:sp>
        <p:nvSpPr>
          <p:cNvPr id="23" name="Text 21"/>
          <p:cNvSpPr/>
          <p:nvPr/>
        </p:nvSpPr>
        <p:spPr>
          <a:xfrm>
            <a:off x="1381601" y="7074813"/>
            <a:ext cx="12491918" cy="2977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Migrated refined data into a relational database using SQLAlchemy and PyMySQL.</a:t>
            </a:r>
            <a:endParaRPr lang="en-US" sz="15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697944"/>
            <a:ext cx="10389275" cy="563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00"/>
              </a:lnSpc>
              <a:buNone/>
            </a:pPr>
            <a:r>
              <a:rPr lang="en-US" sz="350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Data Analysis using SQL: Inventory Distribution</a:t>
            </a:r>
            <a:endParaRPr lang="en-US" sz="3500" dirty="0"/>
          </a:p>
        </p:txBody>
      </p:sp>
      <p:sp>
        <p:nvSpPr>
          <p:cNvPr id="3" name="Text 1"/>
          <p:cNvSpPr/>
          <p:nvPr/>
        </p:nvSpPr>
        <p:spPr>
          <a:xfrm>
            <a:off x="837724" y="1739979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Complex SQL queries extracted specific business insights, starting with product counts per category.</a:t>
            </a:r>
            <a:endParaRPr lang="en-US" sz="18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7724" y="2661404"/>
            <a:ext cx="8216265" cy="460105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9645491" y="3130629"/>
            <a:ext cx="4154686" cy="22981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The bar chart illustrates the distribution of products across various main categories. Electronics and Computers &amp; Accessories are the most stocked departments, indicating a strong focus on these areas.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9645491" y="5644158"/>
            <a:ext cx="4154686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This analysis helps identify inventory concentrations and potential areas for expansion or optimization.</a:t>
            </a:r>
            <a:endParaRPr lang="en-US" sz="18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350" y="2941320"/>
            <a:ext cx="4457700" cy="234696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324124" y="1729383"/>
            <a:ext cx="7468553" cy="11265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400"/>
              </a:lnSpc>
              <a:buNone/>
            </a:pPr>
            <a:r>
              <a:rPr lang="en-US" sz="350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Data Analysis using SQL: High-Value Identification</a:t>
            </a:r>
            <a:endParaRPr lang="en-US" sz="3500" dirty="0"/>
          </a:p>
        </p:txBody>
      </p:sp>
      <p:sp>
        <p:nvSpPr>
          <p:cNvPr id="5" name="Text 1"/>
          <p:cNvSpPr/>
          <p:nvPr/>
        </p:nvSpPr>
        <p:spPr>
          <a:xfrm>
            <a:off x="6324124" y="3214926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We identified "Best Value" products: those with a rating above 4.0 and a discount greater than 50%.</a:t>
            </a:r>
            <a:endParaRPr lang="en-US" sz="1850" dirty="0"/>
          </a:p>
        </p:txBody>
      </p:sp>
      <p:sp>
        <p:nvSpPr>
          <p:cNvPr id="6" name="Text 2"/>
          <p:cNvSpPr/>
          <p:nvPr/>
        </p:nvSpPr>
        <p:spPr>
          <a:xfrm>
            <a:off x="6324124" y="4250174"/>
            <a:ext cx="7468553" cy="19150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REDTECH USB-C to Lightning Cable: 5.0 rating, 75% discount.</a:t>
            </a:r>
            <a:endParaRPr lang="en-US" sz="1850" dirty="0"/>
          </a:p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Instant Pot Air Fryer: 4.8 rating, 75% discount.</a:t>
            </a:r>
            <a:endParaRPr lang="en-US" sz="1850" dirty="0"/>
          </a:p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Spigen EZ Fit Tempered Glass: 4.7 rating, 66% discount.</a:t>
            </a:r>
            <a:endParaRPr lang="en-US" sz="1850" dirty="0"/>
          </a:p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Campfire Spring Chef Prolix: 4.7 rating, 57% discount.</a:t>
            </a:r>
            <a:endParaRPr lang="en-US" sz="1850" dirty="0"/>
          </a:p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FIGMENT Handheld Milk Frother: 4.7 rating, 56% discount.</a:t>
            </a:r>
            <a:endParaRPr lang="en-US" sz="18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697944"/>
            <a:ext cx="11617881" cy="563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00"/>
              </a:lnSpc>
              <a:buNone/>
            </a:pPr>
            <a:r>
              <a:rPr lang="en-US" sz="350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Data Analysis using SQL: Performance Benchmarking</a:t>
            </a:r>
            <a:endParaRPr lang="en-US" sz="3500" dirty="0"/>
          </a:p>
        </p:txBody>
      </p:sp>
      <p:sp>
        <p:nvSpPr>
          <p:cNvPr id="3" name="Text 1"/>
          <p:cNvSpPr/>
          <p:nvPr/>
        </p:nvSpPr>
        <p:spPr>
          <a:xfrm>
            <a:off x="837724" y="1739979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Categories ranked by average customer rating reveal insights into customer satisfaction.</a:t>
            </a:r>
            <a:endParaRPr lang="en-US" sz="18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7724" y="2661404"/>
            <a:ext cx="8216265" cy="460105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9645491" y="3513653"/>
            <a:ext cx="4154686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Office Products and Toys &amp; Games lead with the highest average ratings, indicating strong customer satisfaction in these areas.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9645491" y="5261134"/>
            <a:ext cx="4154686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This ranking helps pinpoint categories excelling in customer experience and those that may require improvement.</a:t>
            </a:r>
            <a:endParaRPr lang="en-US" sz="18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2270" y="2872740"/>
            <a:ext cx="2689860" cy="248412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30818" y="664488"/>
            <a:ext cx="7482364" cy="16755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350"/>
              </a:lnSpc>
              <a:buNone/>
            </a:pPr>
            <a:r>
              <a:rPr lang="en-US" sz="350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Data Analysis using SQL: Engagement &amp; Discount Distribution</a:t>
            </a:r>
            <a:endParaRPr lang="en-US" sz="3500" dirty="0"/>
          </a:p>
        </p:txBody>
      </p:sp>
      <p:sp>
        <p:nvSpPr>
          <p:cNvPr id="5" name="Text 1"/>
          <p:cNvSpPr/>
          <p:nvPr/>
        </p:nvSpPr>
        <p:spPr>
          <a:xfrm>
            <a:off x="830818" y="2693194"/>
            <a:ext cx="7482364" cy="7565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Aggregated rating counts show consumer interaction, while discount percentages highlight pricing strategies.</a:t>
            </a:r>
            <a:endParaRPr lang="en-US" sz="1850" dirty="0"/>
          </a:p>
        </p:txBody>
      </p:sp>
      <p:sp>
        <p:nvSpPr>
          <p:cNvPr id="6" name="Text 2"/>
          <p:cNvSpPr/>
          <p:nvPr/>
        </p:nvSpPr>
        <p:spPr>
          <a:xfrm>
            <a:off x="830818" y="3949898"/>
            <a:ext cx="3451622" cy="6981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Total Reviews by Main Category</a:t>
            </a:r>
            <a:endParaRPr lang="en-US" sz="2150" dirty="0"/>
          </a:p>
        </p:txBody>
      </p:sp>
      <p:sp>
        <p:nvSpPr>
          <p:cNvPr id="7" name="Text 3"/>
          <p:cNvSpPr/>
          <p:nvPr/>
        </p:nvSpPr>
        <p:spPr>
          <a:xfrm>
            <a:off x="830818" y="4883468"/>
            <a:ext cx="3451622" cy="18913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950"/>
              </a:lnSpc>
              <a:buSzPct val="100000"/>
              <a:buChar char="•"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Electronics: 15.7M</a:t>
            </a:r>
            <a:endParaRPr lang="en-US" sz="1850" dirty="0"/>
          </a:p>
          <a:p>
            <a:pPr algn="l" marL="342900" indent="-342900">
              <a:lnSpc>
                <a:spcPts val="2950"/>
              </a:lnSpc>
              <a:buSzPct val="100000"/>
              <a:buChar char="•"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Computers&amp;Accessories: 7.7M</a:t>
            </a:r>
            <a:endParaRPr lang="en-US" sz="1850" dirty="0"/>
          </a:p>
          <a:p>
            <a:pPr algn="l" marL="342900" indent="-342900">
              <a:lnSpc>
                <a:spcPts val="2950"/>
              </a:lnSpc>
              <a:buSzPct val="100000"/>
              <a:buChar char="•"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Home&amp;Kitchen: 2.9M</a:t>
            </a:r>
            <a:endParaRPr lang="en-US" sz="1850" dirty="0"/>
          </a:p>
          <a:p>
            <a:pPr algn="l" marL="342900" indent="-342900">
              <a:lnSpc>
                <a:spcPts val="2950"/>
              </a:lnSpc>
              <a:buSzPct val="100000"/>
              <a:buChar char="•"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OfficeProducts: 149K</a:t>
            </a:r>
            <a:endParaRPr lang="en-US" sz="1850" dirty="0"/>
          </a:p>
          <a:p>
            <a:pPr algn="l" marL="342900" indent="-342900">
              <a:lnSpc>
                <a:spcPts val="2950"/>
              </a:lnSpc>
              <a:buSzPct val="100000"/>
              <a:buChar char="•"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MusicalInstruments: 88K</a:t>
            </a:r>
            <a:endParaRPr lang="en-US" sz="1850" dirty="0"/>
          </a:p>
        </p:txBody>
      </p:sp>
      <p:sp>
        <p:nvSpPr>
          <p:cNvPr id="8" name="Text 4"/>
          <p:cNvSpPr/>
          <p:nvPr/>
        </p:nvSpPr>
        <p:spPr>
          <a:xfrm>
            <a:off x="4869180" y="3949898"/>
            <a:ext cx="3451622" cy="6981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Average Discount by Main Category</a:t>
            </a:r>
            <a:endParaRPr lang="en-US" sz="2150" dirty="0"/>
          </a:p>
        </p:txBody>
      </p:sp>
      <p:sp>
        <p:nvSpPr>
          <p:cNvPr id="9" name="Text 5"/>
          <p:cNvSpPr/>
          <p:nvPr/>
        </p:nvSpPr>
        <p:spPr>
          <a:xfrm>
            <a:off x="4869180" y="4883468"/>
            <a:ext cx="3451622" cy="22696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950"/>
              </a:lnSpc>
              <a:buSzPct val="100000"/>
              <a:buChar char="•"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HomeImprovement: 57.5%</a:t>
            </a:r>
            <a:endParaRPr lang="en-US" sz="1850" dirty="0"/>
          </a:p>
          <a:p>
            <a:pPr algn="l" marL="342900" indent="-342900">
              <a:lnSpc>
                <a:spcPts val="2950"/>
              </a:lnSpc>
              <a:buSzPct val="100000"/>
              <a:buChar char="•"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Computers&amp;Accessories: 54.02%</a:t>
            </a:r>
            <a:endParaRPr lang="en-US" sz="1850" dirty="0"/>
          </a:p>
          <a:p>
            <a:pPr algn="l" marL="342900" indent="-342900">
              <a:lnSpc>
                <a:spcPts val="2950"/>
              </a:lnSpc>
              <a:buSzPct val="100000"/>
              <a:buChar char="•"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Health&amp;PersonalCare: 53%</a:t>
            </a:r>
            <a:endParaRPr lang="en-US" sz="1850" dirty="0"/>
          </a:p>
          <a:p>
            <a:pPr algn="l" marL="342900" indent="-342900">
              <a:lnSpc>
                <a:spcPts val="2950"/>
              </a:lnSpc>
              <a:buSzPct val="100000"/>
              <a:buChar char="•"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Electronics: 50.83%</a:t>
            </a:r>
            <a:endParaRPr lang="en-US" sz="1850" dirty="0"/>
          </a:p>
          <a:p>
            <a:pPr algn="l" marL="342900" indent="-342900">
              <a:lnSpc>
                <a:spcPts val="2950"/>
              </a:lnSpc>
              <a:buSzPct val="100000"/>
              <a:buChar char="•"/>
            </a:pPr>
            <a:r>
              <a:rPr lang="en-US" sz="1850" dirty="0">
                <a:solidFill>
                  <a:srgbClr val="272525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MusicalInstruments: 46%</a:t>
            </a:r>
            <a:endParaRPr lang="en-US" sz="18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2697361"/>
            <a:ext cx="7216735" cy="563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00"/>
              </a:lnSpc>
              <a:buNone/>
            </a:pPr>
            <a:r>
              <a:rPr lang="en-US" sz="3500" dirty="0">
                <a:solidFill>
                  <a:srgbClr val="000000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Power BI Dashboard: Key Metrics</a:t>
            </a:r>
            <a:endParaRPr lang="en-US" sz="3500" dirty="0"/>
          </a:p>
        </p:txBody>
      </p:sp>
      <p:sp>
        <p:nvSpPr>
          <p:cNvPr id="4" name="Text 1"/>
          <p:cNvSpPr/>
          <p:nvPr/>
        </p:nvSpPr>
        <p:spPr>
          <a:xfrm>
            <a:off x="837724" y="3739277"/>
            <a:ext cx="2290048" cy="7898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6200"/>
              </a:lnSpc>
              <a:buNone/>
            </a:pPr>
            <a:r>
              <a:rPr lang="en-US" sz="62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207</a:t>
            </a:r>
            <a:endParaRPr lang="en-US" sz="6200" dirty="0"/>
          </a:p>
        </p:txBody>
      </p:sp>
      <p:sp>
        <p:nvSpPr>
          <p:cNvPr id="5" name="Text 2"/>
          <p:cNvSpPr/>
          <p:nvPr/>
        </p:nvSpPr>
        <p:spPr>
          <a:xfrm>
            <a:off x="837724" y="4828223"/>
            <a:ext cx="2290048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Total Products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3426976" y="3739277"/>
            <a:ext cx="2290048" cy="7898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6200"/>
              </a:lnSpc>
              <a:buNone/>
            </a:pPr>
            <a:r>
              <a:rPr lang="en-US" sz="62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4.10</a:t>
            </a:r>
            <a:endParaRPr lang="en-US" sz="6200" dirty="0"/>
          </a:p>
        </p:txBody>
      </p:sp>
      <p:sp>
        <p:nvSpPr>
          <p:cNvPr id="7" name="Text 4"/>
          <p:cNvSpPr/>
          <p:nvPr/>
        </p:nvSpPr>
        <p:spPr>
          <a:xfrm>
            <a:off x="3426976" y="4828223"/>
            <a:ext cx="2290048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Average Rating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6016228" y="3739277"/>
            <a:ext cx="2290048" cy="7898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6200"/>
              </a:lnSpc>
              <a:buNone/>
            </a:pPr>
            <a:r>
              <a:rPr lang="en-US" sz="62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47.7%</a:t>
            </a:r>
            <a:endParaRPr lang="en-US" sz="6200" dirty="0"/>
          </a:p>
        </p:txBody>
      </p:sp>
      <p:sp>
        <p:nvSpPr>
          <p:cNvPr id="9" name="Text 6"/>
          <p:cNvSpPr/>
          <p:nvPr/>
        </p:nvSpPr>
        <p:spPr>
          <a:xfrm>
            <a:off x="6016228" y="4828223"/>
            <a:ext cx="2290048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4 Semi Bold" pitchFamily="34" charset="0"/>
                <a:ea typeface="Source Serif 4 Semi Bold" pitchFamily="34" charset="-122"/>
                <a:cs typeface="Source Serif 4 Semi Bold" pitchFamily="34" charset="-120"/>
              </a:rPr>
              <a:t>Average Discount</a:t>
            </a:r>
            <a:endParaRPr lang="en-US" sz="22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2026-01-31T06:06:59Z</dcterms:created>
  <dcterms:modified xsi:type="dcterms:W3CDTF">2026-01-31T06:06:59Z</dcterms:modified>
</cp:coreProperties>
</file>